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419" r:id="rId3"/>
    <p:sldId id="414" r:id="rId4"/>
    <p:sldId id="415" r:id="rId5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91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7428" userDrawn="1">
          <p15:clr>
            <a:srgbClr val="A4A3A4"/>
          </p15:clr>
        </p15:guide>
        <p15:guide id="4" orient="horz" pos="617" userDrawn="1">
          <p15:clr>
            <a:srgbClr val="A4A3A4"/>
          </p15:clr>
        </p15:guide>
        <p15:guide id="5" orient="horz" pos="3316" userDrawn="1">
          <p15:clr>
            <a:srgbClr val="A4A3A4"/>
          </p15:clr>
        </p15:guide>
        <p15:guide id="6" orient="horz" pos="1153" userDrawn="1">
          <p15:clr>
            <a:srgbClr val="A4A3A4"/>
          </p15:clr>
        </p15:guide>
        <p15:guide id="7" pos="5222" userDrawn="1">
          <p15:clr>
            <a:srgbClr val="A4A3A4"/>
          </p15:clr>
        </p15:guide>
        <p15:guide id="8" orient="horz" pos="3083" userDrawn="1">
          <p15:clr>
            <a:srgbClr val="A4A3A4"/>
          </p15:clr>
        </p15:guide>
        <p15:guide id="9" orient="horz" pos="875" userDrawn="1">
          <p15:clr>
            <a:srgbClr val="A4A3A4"/>
          </p15:clr>
        </p15:guide>
        <p15:guide id="10" pos="2534" userDrawn="1">
          <p15:clr>
            <a:srgbClr val="A4A3A4"/>
          </p15:clr>
        </p15:guide>
        <p15:guide id="11" pos="2721" userDrawn="1">
          <p15:clr>
            <a:srgbClr val="A4A3A4"/>
          </p15:clr>
        </p15:guide>
        <p15:guide id="12" pos="5063" userDrawn="1">
          <p15:clr>
            <a:srgbClr val="A4A3A4"/>
          </p15:clr>
        </p15:guide>
        <p15:guide id="13" orient="horz" pos="2124" userDrawn="1">
          <p15:clr>
            <a:srgbClr val="A4A3A4"/>
          </p15:clr>
        </p15:guide>
        <p15:guide id="14" orient="horz" pos="381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E552E"/>
    <a:srgbClr val="D9D9D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91"/>
        <p:guide pos="257"/>
        <p:guide pos="7428"/>
        <p:guide orient="horz" pos="617"/>
        <p:guide orient="horz" pos="3316"/>
        <p:guide orient="horz" pos="1153"/>
        <p:guide pos="5222"/>
        <p:guide orient="horz" pos="3083"/>
        <p:guide orient="horz" pos="875"/>
        <p:guide pos="2534"/>
        <p:guide pos="2721"/>
        <p:guide pos="5063"/>
        <p:guide orient="horz" pos="2124"/>
        <p:guide orient="horz" pos="381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0" Type="http://schemas.openxmlformats.org/officeDocument/2006/relationships/tags" Target="tags/tag2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1.png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469265" y="1012190"/>
            <a:ext cx="11236325" cy="6350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469125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sz="8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9005870" y="6314400"/>
            <a:ext cx="2700000" cy="316800"/>
          </a:xfrm>
        </p:spPr>
        <p:txBody>
          <a:bodyPr/>
          <a:lstStyle>
            <a:lvl1pPr>
              <a:defRPr sz="700"/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cxnSp>
        <p:nvCxnSpPr>
          <p:cNvPr id="9" name="直接连接符 8"/>
          <p:cNvCxnSpPr/>
          <p:nvPr userDrawn="1"/>
        </p:nvCxnSpPr>
        <p:spPr>
          <a:xfrm>
            <a:off x="3236595" y="615950"/>
            <a:ext cx="8954770" cy="0"/>
          </a:xfrm>
          <a:prstGeom prst="line">
            <a:avLst/>
          </a:prstGeom>
          <a:ln w="38100" cmpd="sng">
            <a:solidFill>
              <a:srgbClr val="FE552E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a7a756c211b02af0ecd73b7417b0f30"/>
          <p:cNvPicPr>
            <a:picLocks noChangeAspect="1"/>
          </p:cNvPicPr>
          <p:nvPr userDrawn="1"/>
        </p:nvPicPr>
        <p:blipFill>
          <a:blip r:embed="rId6"/>
          <a:srcRect l="2113" t="16688" r="7104" b="14987"/>
          <a:stretch>
            <a:fillRect/>
          </a:stretch>
        </p:blipFill>
        <p:spPr>
          <a:xfrm>
            <a:off x="381000" y="160655"/>
            <a:ext cx="2757170" cy="65659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9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tags" Target="../tags/tag20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9" name="图片 8" descr="449f5f65fa35cbb8d6551d0adf1d649"/>
          <p:cNvPicPr>
            <a:picLocks noChangeAspect="1"/>
          </p:cNvPicPr>
          <p:nvPr/>
        </p:nvPicPr>
        <p:blipFill>
          <a:blip r:embed="rId1"/>
          <a:srcRect t="10535" b="7065"/>
          <a:stretch>
            <a:fillRect/>
          </a:stretch>
        </p:blipFill>
        <p:spPr>
          <a:xfrm>
            <a:off x="408305" y="919480"/>
            <a:ext cx="11383645" cy="594042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 rot="10800000">
            <a:off x="459740" y="5340350"/>
            <a:ext cx="11339195" cy="151193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13385" y="919480"/>
            <a:ext cx="11332210" cy="1485265"/>
          </a:xfrm>
          <a:prstGeom prst="rect">
            <a:avLst/>
          </a:prstGeom>
          <a:gradFill>
            <a:gsLst>
              <a:gs pos="0">
                <a:schemeClr val="tx1">
                  <a:alpha val="43000"/>
                </a:schemeClr>
              </a:gs>
              <a:gs pos="100000">
                <a:schemeClr val="tx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标题 6"/>
          <p:cNvSpPr>
            <a:spLocks noGrp="1"/>
          </p:cNvSpPr>
          <p:nvPr>
            <p:ph type="title"/>
          </p:nvPr>
        </p:nvSpPr>
        <p:spPr>
          <a:xfrm>
            <a:off x="413385" y="979805"/>
            <a:ext cx="10824845" cy="635000"/>
          </a:xfrm>
        </p:spPr>
        <p:txBody>
          <a:bodyPr/>
          <a:p>
            <a:r>
              <a: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sym typeface="+mn-ea"/>
              </a:rPr>
              <a:t>上海迪士尼</a:t>
            </a:r>
            <a:r>
              <a:rPr lang="zh-CN" alt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</a:rPr>
              <a:t>试驾场地</a:t>
            </a:r>
            <a:endParaRPr lang="zh-CN" altLang="en-US" sz="28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08305" y="6049010"/>
            <a:ext cx="85718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z="1200" b="1" spc="1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上海迪士尼试驾场地，占地面积约为24000平方米，近千个停车位。上海迪士尼试驾场地可作为品牌汽车试乘试驾、车展、经销商培训及其他各种展示活动的功能性场地。距离浦东国际机场15KM，园区内公交、地铁便捷。</a:t>
            </a:r>
            <a:endParaRPr lang="zh-CN" altLang="en-US" sz="1200" b="1" spc="1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289925" y="3794760"/>
            <a:ext cx="364744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场地费用</a:t>
            </a:r>
            <a:r>
              <a:rPr lang="zh-CN" altLang="en-US" sz="1200" b="1">
                <a:solidFill>
                  <a:srgbClr val="595959"/>
                </a:solidFill>
                <a:latin typeface="+mj-ea"/>
                <a:ea typeface="+mj-ea"/>
                <a:cs typeface="+mj-ea"/>
                <a:sym typeface="+mn-ea"/>
              </a:rPr>
              <a:t>：</a:t>
            </a:r>
            <a:r>
              <a:rPr lang="en-US" altLang="zh-CN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6</a:t>
            </a:r>
            <a:r>
              <a:rPr lang="zh-CN" altLang="en-US" sz="1200" b="1">
                <a:solidFill>
                  <a:schemeClr val="accent1"/>
                </a:solidFill>
                <a:effectLst/>
                <a:latin typeface="+mj-ea"/>
                <a:ea typeface="+mj-ea"/>
                <a:cs typeface="+mj-ea"/>
                <a:sym typeface="+mn-ea"/>
              </a:rPr>
              <a:t>万/天</a:t>
            </a:r>
            <a:endParaRPr lang="zh-CN" altLang="en-US" sz="1200" b="1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场地面积：</a:t>
            </a:r>
            <a:r>
              <a:rPr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长240米 </a:t>
            </a:r>
            <a:r>
              <a:rPr 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最长</a:t>
            </a:r>
            <a:r>
              <a:rPr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宽1</a:t>
            </a:r>
            <a:r>
              <a:rPr 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</a:t>
            </a:r>
            <a:r>
              <a:rPr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0米 </a:t>
            </a:r>
            <a:r>
              <a:rPr 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最短宽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70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米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 </a:t>
            </a:r>
            <a:endParaRPr lang="en-US" altLang="zh-CN" sz="1200" dirty="0" smtClean="0">
              <a:solidFill>
                <a:schemeClr val="tx1"/>
              </a:solidFill>
              <a:latin typeface="+mn-ea"/>
              <a:cs typeface="+mn-ea"/>
              <a:sym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水泥</a:t>
            </a:r>
            <a:r>
              <a:rPr lang="en-US" altLang="zh-CN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地面  </a:t>
            </a:r>
            <a:r>
              <a:rPr lang="zh-CN" altLang="en-US" sz="1200" dirty="0" smtClean="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全封闭</a:t>
            </a:r>
            <a:endParaRPr lang="en-US" altLang="zh-CN" sz="1200" dirty="0" smtClean="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供电供水：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380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V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/</a:t>
            </a:r>
            <a:r>
              <a:rPr lang="en-US" altLang="zh-CN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200A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  <a:sym typeface="+mn-ea"/>
              </a:rPr>
              <a:t> 固定洗手间  方便接水 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200" b="1">
                <a:solidFill>
                  <a:schemeClr val="tx1"/>
                </a:solidFill>
                <a:latin typeface="+mn-ea"/>
                <a:cs typeface="+mn-ea"/>
              </a:rPr>
              <a:t>配套设施：</a:t>
            </a:r>
            <a:r>
              <a:rPr lang="zh-CN" altLang="en-US" sz="1200">
                <a:solidFill>
                  <a:schemeClr val="tx1"/>
                </a:solidFill>
                <a:latin typeface="+mn-ea"/>
                <a:cs typeface="+mn-ea"/>
              </a:rPr>
              <a:t>停车位  </a:t>
            </a:r>
            <a:endParaRPr lang="zh-CN" altLang="en-US" sz="1200">
              <a:solidFill>
                <a:schemeClr val="tx1"/>
              </a:solidFill>
              <a:latin typeface="+mn-ea"/>
              <a:cs typeface="+mn-ea"/>
            </a:endParaRPr>
          </a:p>
        </p:txBody>
      </p:sp>
      <p:pic>
        <p:nvPicPr>
          <p:cNvPr id="12" name="图片 11" descr="52a70d72c1b2c24e493fcac71e88f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89925" y="1628775"/>
            <a:ext cx="3521075" cy="1962150"/>
          </a:xfrm>
          <a:prstGeom prst="rect">
            <a:avLst/>
          </a:prstGeom>
        </p:spPr>
      </p:pic>
      <p:pic>
        <p:nvPicPr>
          <p:cNvPr id="4" name="图片 3" descr="上海迪士尼试驾场地-新版-0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055" y="1010920"/>
            <a:ext cx="7616825" cy="5387340"/>
          </a:xfrm>
          <a:prstGeom prst="rect">
            <a:avLst/>
          </a:prstGeom>
        </p:spPr>
      </p:pic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7" name="图片 6" descr="7a8f43173d8cfb60ade249a09116bef"/>
          <p:cNvPicPr>
            <a:picLocks noChangeAspect="1"/>
          </p:cNvPicPr>
          <p:nvPr/>
        </p:nvPicPr>
        <p:blipFill>
          <a:blip r:embed="rId1"/>
          <a:srcRect l="1339" t="4375" r="5586"/>
          <a:stretch>
            <a:fillRect/>
          </a:stretch>
        </p:blipFill>
        <p:spPr>
          <a:xfrm>
            <a:off x="4270375" y="1141095"/>
            <a:ext cx="3638550" cy="225933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t="603" r="1834" b="637"/>
          <a:stretch>
            <a:fillRect/>
          </a:stretch>
        </p:blipFill>
        <p:spPr>
          <a:xfrm>
            <a:off x="526415" y="1131570"/>
            <a:ext cx="3630295" cy="226885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440055" y="6205220"/>
            <a:ext cx="35826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广汽传祺GS8 GM8 GA8试驾品鉴会</a:t>
            </a:r>
            <a:endParaRPr lang="zh-CN" sz="1200"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4025" y="3460750"/>
            <a:ext cx="35687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路虎全地形驾探营</a:t>
            </a:r>
            <a:endParaRPr lang="zh-CN" altLang="en-US" sz="1200">
              <a:sym typeface="+mn-ea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/>
          <a:srcRect l="1874"/>
          <a:stretch>
            <a:fillRect/>
          </a:stretch>
        </p:blipFill>
        <p:spPr>
          <a:xfrm>
            <a:off x="525780" y="3841750"/>
            <a:ext cx="3630930" cy="225933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rcRect t="411" r="1410" b="411"/>
          <a:stretch>
            <a:fillRect/>
          </a:stretch>
        </p:blipFill>
        <p:spPr>
          <a:xfrm>
            <a:off x="8022590" y="1150620"/>
            <a:ext cx="3656330" cy="224980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/>
          <a:srcRect r="3454" b="1842"/>
          <a:stretch>
            <a:fillRect/>
          </a:stretch>
        </p:blipFill>
        <p:spPr>
          <a:xfrm>
            <a:off x="8015605" y="3840480"/>
            <a:ext cx="3662045" cy="22599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305300" y="3460115"/>
            <a:ext cx="35687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路虎全地形驾探营</a:t>
            </a:r>
            <a:endParaRPr lang="zh-CN" altLang="en-US" sz="12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8267700" y="3460750"/>
            <a:ext cx="356870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200">
                <a:sym typeface="+mn-ea"/>
              </a:rPr>
              <a:t>路虎全地形驾探营</a:t>
            </a:r>
            <a:endParaRPr lang="zh-CN" altLang="en-US" sz="120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319905" y="6205220"/>
            <a:ext cx="371792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广汽传祺GS8 GM8 GA8试驾品鉴会</a:t>
            </a:r>
            <a:endParaRPr lang="zh-CN" sz="1200">
              <a:sym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8335010" y="6205220"/>
            <a:ext cx="352361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sz="1200">
                <a:sym typeface="+mn-ea"/>
              </a:rPr>
              <a:t>广汽传祺GS8 GM8 GA8试驾品鉴会</a:t>
            </a:r>
            <a:endParaRPr lang="zh-CN" sz="1200"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rcRect r="2323" b="265"/>
          <a:stretch>
            <a:fillRect/>
          </a:stretch>
        </p:blipFill>
        <p:spPr>
          <a:xfrm>
            <a:off x="4270375" y="3841750"/>
            <a:ext cx="3631565" cy="225679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1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SPECIAL_SOURCE" val="bdnull"/>
</p:tagLst>
</file>

<file path=ppt/tags/tag21.xml><?xml version="1.0" encoding="utf-8"?>
<p:tagLst xmlns:p="http://schemas.openxmlformats.org/presentationml/2006/main">
  <p:tag name="KSO_DOCER_TEMPLATE_OPEN_ONCE_MARK" val="1"/>
  <p:tag name="COMMONDATA" val="eyJoZGlkIjoiOWIxYjkzMjc4NDY0ODk3ODM0Mzk1YjQwYzJlY2RjYWQifQ=="/>
  <p:tag name="KSO_WPP_MARK_KEY" val="caac6306-3e17-4cce-a128-4ad6e22384c9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277</Words>
  <Application>WPS 演示</Application>
  <PresentationFormat>宽屏</PresentationFormat>
  <Paragraphs>22</Paragraphs>
  <Slides>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Wingdings</vt:lpstr>
      <vt:lpstr>Arial Unicode MS</vt:lpstr>
      <vt:lpstr>Calibri</vt:lpstr>
      <vt:lpstr>Office 主题​​</vt:lpstr>
      <vt:lpstr>上海迪士尼试驾场地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s_兔玖</cp:lastModifiedBy>
  <cp:revision>218</cp:revision>
  <dcterms:created xsi:type="dcterms:W3CDTF">2019-06-19T02:08:00Z</dcterms:created>
  <dcterms:modified xsi:type="dcterms:W3CDTF">2023-02-23T05:43:55Z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2052-11.1.0.13703</vt:lpwstr>
  </property>
  <property fmtid="{D5CDD505-2E9C-101B-9397-08002B2CF9AE}" pid="3" name="ICV">
    <vt:lpwstr>1D4126DD94284BE2886530441EF66812</vt:lpwstr>
  </property>
</Properties>
</file>